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60" r:id="rId7"/>
    <p:sldId id="261" r:id="rId8"/>
    <p:sldId id="262" r:id="rId9"/>
    <p:sldId id="271" r:id="rId10"/>
    <p:sldId id="263" r:id="rId11"/>
    <p:sldId id="264" r:id="rId12"/>
    <p:sldId id="265" r:id="rId13"/>
    <p:sldId id="266" r:id="rId14"/>
    <p:sldId id="272" r:id="rId15"/>
    <p:sldId id="267" r:id="rId16"/>
    <p:sldId id="268" r:id="rId17"/>
    <p:sldId id="269"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F2CF831-6FF0-4E42-8724-9186BF8A09F1}" type="datetimeFigureOut">
              <a:rPr lang="pl-PL" smtClean="0"/>
              <a:t>2020-11-30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1F7FCD4-7DE9-45A3-8484-EC8D0B4E9D42}"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F2CF831-6FF0-4E42-8724-9186BF8A09F1}" type="datetimeFigureOut">
              <a:rPr lang="pl-PL" smtClean="0"/>
              <a:t>2020-11-30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1F7FCD4-7DE9-45A3-8484-EC8D0B4E9D42}"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F2CF831-6FF0-4E42-8724-9186BF8A09F1}" type="datetimeFigureOut">
              <a:rPr lang="pl-PL" smtClean="0"/>
              <a:t>2020-11-30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1F7FCD4-7DE9-45A3-8484-EC8D0B4E9D42}"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F2CF831-6FF0-4E42-8724-9186BF8A09F1}" type="datetimeFigureOut">
              <a:rPr lang="pl-PL" smtClean="0"/>
              <a:t>2020-11-30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1F7FCD4-7DE9-45A3-8484-EC8D0B4E9D42}"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F2CF831-6FF0-4E42-8724-9186BF8A09F1}" type="datetimeFigureOut">
              <a:rPr lang="pl-PL" smtClean="0"/>
              <a:t>2020-11-30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1F7FCD4-7DE9-45A3-8484-EC8D0B4E9D42}"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F2CF831-6FF0-4E42-8724-9186BF8A09F1}" type="datetimeFigureOut">
              <a:rPr lang="pl-PL" smtClean="0"/>
              <a:t>2020-11-30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1F7FCD4-7DE9-45A3-8484-EC8D0B4E9D42}"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F2CF831-6FF0-4E42-8724-9186BF8A09F1}" type="datetimeFigureOut">
              <a:rPr lang="pl-PL" smtClean="0"/>
              <a:t>2020-11-30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1F7FCD4-7DE9-45A3-8484-EC8D0B4E9D42}"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F2CF831-6FF0-4E42-8724-9186BF8A09F1}" type="datetimeFigureOut">
              <a:rPr lang="pl-PL" smtClean="0"/>
              <a:t>2020-11-30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1F7FCD4-7DE9-45A3-8484-EC8D0B4E9D42}"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F2CF831-6FF0-4E42-8724-9186BF8A09F1}" type="datetimeFigureOut">
              <a:rPr lang="pl-PL" smtClean="0"/>
              <a:t>2020-11-30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1F7FCD4-7DE9-45A3-8484-EC8D0B4E9D42}"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F2CF831-6FF0-4E42-8724-9186BF8A09F1}" type="datetimeFigureOut">
              <a:rPr lang="pl-PL" smtClean="0"/>
              <a:t>2020-11-30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1F7FCD4-7DE9-45A3-8484-EC8D0B4E9D42}"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F2CF831-6FF0-4E42-8724-9186BF8A09F1}" type="datetimeFigureOut">
              <a:rPr lang="pl-PL" smtClean="0"/>
              <a:t>2020-11-30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1F7FCD4-7DE9-45A3-8484-EC8D0B4E9D42}"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CF831-6FF0-4E42-8724-9186BF8A09F1}" type="datetimeFigureOut">
              <a:rPr lang="pl-PL" smtClean="0"/>
              <a:t>2020-11-30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7FCD4-7DE9-45A3-8484-EC8D0B4E9D42}"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188640"/>
            <a:ext cx="9144000" cy="1470025"/>
          </a:xfrm>
        </p:spPr>
        <p:txBody>
          <a:bodyPr/>
          <a:lstStyle/>
          <a:p>
            <a:r>
              <a:rPr lang="pl-PL" b="1" dirty="0" smtClean="0">
                <a:solidFill>
                  <a:srgbClr val="C00000"/>
                </a:solidFill>
              </a:rPr>
              <a:t>KREATYWNOŚĆ A SKUTECZNA NAUKA</a:t>
            </a:r>
            <a:endParaRPr lang="pl-PL" b="1" dirty="0">
              <a:solidFill>
                <a:srgbClr val="C00000"/>
              </a:solidFill>
            </a:endParaRPr>
          </a:p>
        </p:txBody>
      </p:sp>
      <p:sp>
        <p:nvSpPr>
          <p:cNvPr id="3" name="Podtytuł 2"/>
          <p:cNvSpPr>
            <a:spLocks noGrp="1"/>
          </p:cNvSpPr>
          <p:nvPr>
            <p:ph type="subTitle" idx="1"/>
          </p:nvPr>
        </p:nvSpPr>
        <p:spPr>
          <a:xfrm>
            <a:off x="1331640" y="4653136"/>
            <a:ext cx="6400800" cy="1752600"/>
          </a:xfrm>
        </p:spPr>
        <p:txBody>
          <a:bodyPr>
            <a:normAutofit fontScale="85000" lnSpcReduction="10000"/>
          </a:bodyPr>
          <a:lstStyle/>
          <a:p>
            <a:r>
              <a:rPr lang="pl-PL" dirty="0" smtClean="0">
                <a:solidFill>
                  <a:srgbClr val="C00000"/>
                </a:solidFill>
              </a:rPr>
              <a:t>Cele lekcji: Wyjaśnisz, czym jest kreatywność. Poznasz sposoby rozwijania kreatywności. Wyjaśnisz, w jaki  sposób kreatywność pomaga w skutecznej nauce.</a:t>
            </a:r>
            <a:endParaRPr lang="pl-PL" dirty="0">
              <a:solidFill>
                <a:srgbClr val="C00000"/>
              </a:solidFill>
            </a:endParaRPr>
          </a:p>
        </p:txBody>
      </p:sp>
      <p:sp>
        <p:nvSpPr>
          <p:cNvPr id="13314" name="AutoShape 2" descr="Miesięcznik Benefit: Kreatywność 6.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3316" name="Picture 4" descr="https://www.miesiecznik-benefit.pl/fileadmin/Miesiecznik-Benefit/iStock-technologia.jpg"/>
          <p:cNvPicPr>
            <a:picLocks noChangeAspect="1" noChangeArrowheads="1"/>
          </p:cNvPicPr>
          <p:nvPr/>
        </p:nvPicPr>
        <p:blipFill>
          <a:blip r:embed="rId2" cstate="print"/>
          <a:srcRect/>
          <a:stretch>
            <a:fillRect/>
          </a:stretch>
        </p:blipFill>
        <p:spPr bwMode="auto">
          <a:xfrm>
            <a:off x="0" y="1484784"/>
            <a:ext cx="9144000" cy="30432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9512" y="980728"/>
            <a:ext cx="8964488" cy="3046988"/>
          </a:xfrm>
          <a:prstGeom prst="rect">
            <a:avLst/>
          </a:prstGeom>
          <a:noFill/>
        </p:spPr>
        <p:txBody>
          <a:bodyPr wrap="square" rtlCol="0">
            <a:spAutoFit/>
          </a:bodyPr>
          <a:lstStyle/>
          <a:p>
            <a:pPr algn="ctr"/>
            <a:r>
              <a:rPr lang="pl-PL" sz="2400" dirty="0" smtClean="0"/>
              <a:t>Polegają </a:t>
            </a:r>
            <a:r>
              <a:rPr lang="pl-PL" sz="2400" dirty="0"/>
              <a:t>na tworzeniu zdań, </a:t>
            </a:r>
            <a:r>
              <a:rPr lang="pl-PL" sz="2400" dirty="0" smtClean="0"/>
              <a:t>z </a:t>
            </a:r>
            <a:r>
              <a:rPr lang="pl-PL" sz="2400" dirty="0"/>
              <a:t>których pierwsze litery składają się na wyraz do zapamiętania. </a:t>
            </a:r>
            <a:endParaRPr lang="pl-PL" sz="2400" dirty="0" smtClean="0"/>
          </a:p>
          <a:p>
            <a:r>
              <a:rPr lang="pl-PL" sz="2400" dirty="0" smtClean="0"/>
              <a:t>Np.  </a:t>
            </a:r>
          </a:p>
          <a:p>
            <a:pPr>
              <a:buFontTx/>
              <a:buChar char="-"/>
            </a:pPr>
            <a:r>
              <a:rPr lang="pl-PL" sz="2400" dirty="0" smtClean="0"/>
              <a:t>Aby zapamiętać, że po p, b, t, k, </a:t>
            </a:r>
            <a:r>
              <a:rPr lang="pl-PL" sz="2400" dirty="0" err="1" smtClean="0"/>
              <a:t>ch</a:t>
            </a:r>
            <a:r>
              <a:rPr lang="pl-PL" sz="2400" dirty="0" smtClean="0"/>
              <a:t>, j, d, g, w piszemy </a:t>
            </a:r>
            <a:r>
              <a:rPr lang="pl-PL" sz="2400" dirty="0" err="1" smtClean="0"/>
              <a:t>rz</a:t>
            </a:r>
            <a:r>
              <a:rPr lang="pl-PL" sz="2400" dirty="0" smtClean="0"/>
              <a:t> można stworzyć sobie rymowankę: </a:t>
            </a:r>
            <a:r>
              <a:rPr lang="pl-PL" sz="2400" b="1" dirty="0" smtClean="0"/>
              <a:t>p</a:t>
            </a:r>
            <a:r>
              <a:rPr lang="pl-PL" sz="2400" dirty="0" smtClean="0"/>
              <a:t>oszła </a:t>
            </a:r>
            <a:r>
              <a:rPr lang="pl-PL" sz="2400" b="1" dirty="0" smtClean="0"/>
              <a:t>b</a:t>
            </a:r>
            <a:r>
              <a:rPr lang="pl-PL" sz="2400" dirty="0" smtClean="0"/>
              <a:t>aba </a:t>
            </a:r>
            <a:r>
              <a:rPr lang="pl-PL" sz="2400" b="1" dirty="0" smtClean="0"/>
              <a:t>t</a:t>
            </a:r>
            <a:r>
              <a:rPr lang="pl-PL" sz="2400" dirty="0" smtClean="0"/>
              <a:t>rawę </a:t>
            </a:r>
            <a:r>
              <a:rPr lang="pl-PL" sz="2400" b="1" dirty="0" smtClean="0"/>
              <a:t>k</a:t>
            </a:r>
            <a:r>
              <a:rPr lang="pl-PL" sz="2400" dirty="0" smtClean="0"/>
              <a:t>osić, </a:t>
            </a:r>
            <a:r>
              <a:rPr lang="pl-PL" sz="2400" b="1" dirty="0" smtClean="0"/>
              <a:t>ch</a:t>
            </a:r>
            <a:r>
              <a:rPr lang="pl-PL" sz="2400" dirty="0" smtClean="0"/>
              <a:t>ciała </a:t>
            </a:r>
            <a:r>
              <a:rPr lang="pl-PL" sz="2400" b="1" dirty="0" smtClean="0"/>
              <a:t>j</a:t>
            </a:r>
            <a:r>
              <a:rPr lang="pl-PL" sz="2400" dirty="0" smtClean="0"/>
              <a:t>ą </a:t>
            </a:r>
            <a:r>
              <a:rPr lang="pl-PL" sz="2400" b="1" dirty="0" smtClean="0"/>
              <a:t>d</a:t>
            </a:r>
            <a:r>
              <a:rPr lang="pl-PL" sz="2400" dirty="0" smtClean="0"/>
              <a:t>o </a:t>
            </a:r>
            <a:r>
              <a:rPr lang="pl-PL" sz="2400" b="1" dirty="0" smtClean="0"/>
              <a:t>g</a:t>
            </a:r>
            <a:r>
              <a:rPr lang="pl-PL" sz="2400" dirty="0" smtClean="0"/>
              <a:t>arnka </a:t>
            </a:r>
            <a:r>
              <a:rPr lang="pl-PL" sz="2400" b="1" dirty="0" smtClean="0"/>
              <a:t>w</a:t>
            </a:r>
            <a:r>
              <a:rPr lang="pl-PL" sz="2400" dirty="0" smtClean="0"/>
              <a:t>łożyć</a:t>
            </a:r>
            <a:endParaRPr lang="pl-PL" sz="2400" dirty="0"/>
          </a:p>
          <a:p>
            <a:pPr>
              <a:buFontTx/>
              <a:buChar char="-"/>
            </a:pPr>
            <a:r>
              <a:rPr lang="pl-PL" sz="2400" dirty="0"/>
              <a:t> </a:t>
            </a:r>
            <a:r>
              <a:rPr lang="pl-PL" sz="2400" dirty="0" smtClean="0"/>
              <a:t>Aby zapamiętać kierunki na róży wiatrów można ułożyć sobie zdanie: </a:t>
            </a:r>
            <a:r>
              <a:rPr lang="pl-PL" sz="2400" b="1" dirty="0" smtClean="0"/>
              <a:t>n</a:t>
            </a:r>
            <a:r>
              <a:rPr lang="pl-PL" sz="2400" dirty="0" smtClean="0"/>
              <a:t>a </a:t>
            </a:r>
            <a:r>
              <a:rPr lang="pl-PL" sz="2400" b="1" dirty="0" smtClean="0"/>
              <a:t>e</a:t>
            </a:r>
            <a:r>
              <a:rPr lang="pl-PL" sz="2400" dirty="0" smtClean="0"/>
              <a:t>kierce </a:t>
            </a:r>
            <a:r>
              <a:rPr lang="pl-PL" sz="2400" b="1" dirty="0" smtClean="0"/>
              <a:t>s</a:t>
            </a:r>
            <a:r>
              <a:rPr lang="pl-PL" sz="2400" dirty="0" smtClean="0"/>
              <a:t>iedzi </a:t>
            </a:r>
            <a:r>
              <a:rPr lang="pl-PL" sz="2400" b="1" dirty="0" smtClean="0"/>
              <a:t>w</a:t>
            </a:r>
            <a:r>
              <a:rPr lang="pl-PL" sz="2400" dirty="0" smtClean="0"/>
              <a:t>róbel</a:t>
            </a:r>
            <a:endParaRPr lang="pl-PL" sz="2400" dirty="0"/>
          </a:p>
        </p:txBody>
      </p:sp>
      <p:sp>
        <p:nvSpPr>
          <p:cNvPr id="4" name="pole tekstowe 3"/>
          <p:cNvSpPr txBox="1"/>
          <p:nvPr/>
        </p:nvSpPr>
        <p:spPr>
          <a:xfrm>
            <a:off x="251520" y="332656"/>
            <a:ext cx="8280920" cy="523220"/>
          </a:xfrm>
          <a:prstGeom prst="rect">
            <a:avLst/>
          </a:prstGeom>
          <a:noFill/>
        </p:spPr>
        <p:txBody>
          <a:bodyPr wrap="square" rtlCol="0">
            <a:spAutoFit/>
          </a:bodyPr>
          <a:lstStyle/>
          <a:p>
            <a:r>
              <a:rPr lang="pl-PL" sz="2800" b="1" dirty="0" smtClean="0">
                <a:solidFill>
                  <a:srgbClr val="C00000"/>
                </a:solidFill>
              </a:rPr>
              <a:t>Akrostychy</a:t>
            </a:r>
            <a:endParaRPr lang="pl-PL" sz="2800" dirty="0">
              <a:solidFill>
                <a:srgbClr val="C00000"/>
              </a:solidFill>
            </a:endParaRPr>
          </a:p>
        </p:txBody>
      </p:sp>
      <p:pic>
        <p:nvPicPr>
          <p:cNvPr id="17410" name="Picture 2" descr="Róża wiatrów naklejka na ścianę"/>
          <p:cNvPicPr>
            <a:picLocks noChangeAspect="1" noChangeArrowheads="1"/>
          </p:cNvPicPr>
          <p:nvPr/>
        </p:nvPicPr>
        <p:blipFill>
          <a:blip r:embed="rId2" cstate="print"/>
          <a:srcRect/>
          <a:stretch>
            <a:fillRect/>
          </a:stretch>
        </p:blipFill>
        <p:spPr bwMode="auto">
          <a:xfrm>
            <a:off x="3419872" y="3835554"/>
            <a:ext cx="4536504" cy="302244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980728"/>
            <a:ext cx="8604448" cy="1569660"/>
          </a:xfrm>
          <a:prstGeom prst="rect">
            <a:avLst/>
          </a:prstGeom>
          <a:noFill/>
        </p:spPr>
        <p:txBody>
          <a:bodyPr wrap="square" rtlCol="0">
            <a:spAutoFit/>
          </a:bodyPr>
          <a:lstStyle/>
          <a:p>
            <a:pPr algn="ctr"/>
            <a:r>
              <a:rPr lang="pl-PL" sz="2400" dirty="0" smtClean="0"/>
              <a:t>Tę technikę możemy wykorzystać przy nauce słówek z języka obcego. Każde słowo przedstawiamy sobie w formie obrazu. Narysowanie słowa oraz obraz, który z nim skojarzymy, pozwolą szybciej i trwalej zapamiętać jego znaczenie.</a:t>
            </a:r>
            <a:endParaRPr lang="pl-PL" sz="2400" dirty="0"/>
          </a:p>
        </p:txBody>
      </p:sp>
      <p:sp>
        <p:nvSpPr>
          <p:cNvPr id="4" name="pole tekstowe 3"/>
          <p:cNvSpPr txBox="1"/>
          <p:nvPr/>
        </p:nvSpPr>
        <p:spPr>
          <a:xfrm>
            <a:off x="395536" y="332656"/>
            <a:ext cx="8280920" cy="523220"/>
          </a:xfrm>
          <a:prstGeom prst="rect">
            <a:avLst/>
          </a:prstGeom>
          <a:noFill/>
        </p:spPr>
        <p:txBody>
          <a:bodyPr wrap="square" rtlCol="0">
            <a:spAutoFit/>
          </a:bodyPr>
          <a:lstStyle/>
          <a:p>
            <a:r>
              <a:rPr lang="pl-PL" sz="2800" b="1" dirty="0" err="1" smtClean="0">
                <a:solidFill>
                  <a:srgbClr val="C00000"/>
                </a:solidFill>
              </a:rPr>
              <a:t>Kaligramy</a:t>
            </a:r>
            <a:r>
              <a:rPr lang="pl-PL" sz="2800" b="1" dirty="0" smtClean="0">
                <a:solidFill>
                  <a:srgbClr val="C00000"/>
                </a:solidFill>
              </a:rPr>
              <a:t> czy słowa-obrazy</a:t>
            </a:r>
            <a:endParaRPr lang="pl-PL" sz="2800" dirty="0">
              <a:solidFill>
                <a:srgbClr val="C00000"/>
              </a:solidFill>
            </a:endParaRPr>
          </a:p>
        </p:txBody>
      </p:sp>
      <p:pic>
        <p:nvPicPr>
          <p:cNvPr id="16386" name="Picture 2" descr="Konkurs Kaligramy – Szkoła Podstawowa z Oddziałami Integracyjnymi nr 98 w  Krakowie"/>
          <p:cNvPicPr>
            <a:picLocks noChangeAspect="1" noChangeArrowheads="1"/>
          </p:cNvPicPr>
          <p:nvPr/>
        </p:nvPicPr>
        <p:blipFill>
          <a:blip r:embed="rId2" cstate="print"/>
          <a:srcRect/>
          <a:stretch>
            <a:fillRect/>
          </a:stretch>
        </p:blipFill>
        <p:spPr bwMode="auto">
          <a:xfrm>
            <a:off x="3203848" y="4976650"/>
            <a:ext cx="2808312" cy="1881350"/>
          </a:xfrm>
          <a:prstGeom prst="rect">
            <a:avLst/>
          </a:prstGeom>
          <a:noFill/>
        </p:spPr>
      </p:pic>
      <p:pic>
        <p:nvPicPr>
          <p:cNvPr id="16388" name="Picture 4" descr="Tikerzy: Gramy w kaligramy"/>
          <p:cNvPicPr>
            <a:picLocks noChangeAspect="1" noChangeArrowheads="1"/>
          </p:cNvPicPr>
          <p:nvPr/>
        </p:nvPicPr>
        <p:blipFill>
          <a:blip r:embed="rId3" cstate="print"/>
          <a:srcRect/>
          <a:stretch>
            <a:fillRect/>
          </a:stretch>
        </p:blipFill>
        <p:spPr bwMode="auto">
          <a:xfrm>
            <a:off x="6156176" y="3068960"/>
            <a:ext cx="2534682" cy="1584176"/>
          </a:xfrm>
          <a:prstGeom prst="rect">
            <a:avLst/>
          </a:prstGeom>
          <a:noFill/>
        </p:spPr>
      </p:pic>
      <p:pic>
        <p:nvPicPr>
          <p:cNvPr id="16390" name="Picture 6" descr="Wyniki szkolnego konkursu na Najciekawszy Kaligram | Gimnazjum Nr 20 im.  Ks. Józefa Poniatowskiego w Krakowie"/>
          <p:cNvPicPr>
            <a:picLocks noChangeAspect="1" noChangeArrowheads="1"/>
          </p:cNvPicPr>
          <p:nvPr/>
        </p:nvPicPr>
        <p:blipFill>
          <a:blip r:embed="rId4" cstate="print"/>
          <a:srcRect/>
          <a:stretch>
            <a:fillRect/>
          </a:stretch>
        </p:blipFill>
        <p:spPr bwMode="auto">
          <a:xfrm>
            <a:off x="323528" y="2924944"/>
            <a:ext cx="2619375" cy="1743076"/>
          </a:xfrm>
          <a:prstGeom prst="rect">
            <a:avLst/>
          </a:prstGeom>
          <a:noFill/>
        </p:spPr>
      </p:pic>
      <p:pic>
        <p:nvPicPr>
          <p:cNvPr id="16392" name="Picture 8" descr="Uczniowie klasy 1B tworzyli kaligramy - Szkoła Podstawowa Nr 26 im.  Stanisława Staszica w Białymstoku"/>
          <p:cNvPicPr>
            <a:picLocks noChangeAspect="1" noChangeArrowheads="1"/>
          </p:cNvPicPr>
          <p:nvPr/>
        </p:nvPicPr>
        <p:blipFill>
          <a:blip r:embed="rId5" cstate="print"/>
          <a:srcRect/>
          <a:stretch>
            <a:fillRect/>
          </a:stretch>
        </p:blipFill>
        <p:spPr bwMode="auto">
          <a:xfrm>
            <a:off x="6372200" y="5010149"/>
            <a:ext cx="2466975" cy="1847851"/>
          </a:xfrm>
          <a:prstGeom prst="rect">
            <a:avLst/>
          </a:prstGeom>
          <a:noFill/>
        </p:spPr>
      </p:pic>
      <p:pic>
        <p:nvPicPr>
          <p:cNvPr id="16394" name="Picture 10" descr="Gimnazjum nr 36 w Krakowie im. św. Brata Alberta."/>
          <p:cNvPicPr>
            <a:picLocks noChangeAspect="1" noChangeArrowheads="1"/>
          </p:cNvPicPr>
          <p:nvPr/>
        </p:nvPicPr>
        <p:blipFill>
          <a:blip r:embed="rId6" cstate="print"/>
          <a:srcRect l="12589" t="25200" r="19223" b="13901"/>
          <a:stretch>
            <a:fillRect/>
          </a:stretch>
        </p:blipFill>
        <p:spPr bwMode="auto">
          <a:xfrm>
            <a:off x="3275856" y="3068960"/>
            <a:ext cx="2592288" cy="1634269"/>
          </a:xfrm>
          <a:prstGeom prst="rect">
            <a:avLst/>
          </a:prstGeom>
          <a:noFill/>
        </p:spPr>
      </p:pic>
      <p:pic>
        <p:nvPicPr>
          <p:cNvPr id="16396" name="Picture 12" descr="Konkurs „Kaligramy 2012” rozstrzygnięty - Szkoła Podstawowa"/>
          <p:cNvPicPr>
            <a:picLocks noChangeAspect="1" noChangeArrowheads="1"/>
          </p:cNvPicPr>
          <p:nvPr/>
        </p:nvPicPr>
        <p:blipFill>
          <a:blip r:embed="rId7" cstate="print"/>
          <a:srcRect/>
          <a:stretch>
            <a:fillRect/>
          </a:stretch>
        </p:blipFill>
        <p:spPr bwMode="auto">
          <a:xfrm>
            <a:off x="539552" y="4883992"/>
            <a:ext cx="1974008" cy="197400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980728"/>
            <a:ext cx="9144000" cy="3046988"/>
          </a:xfrm>
          <a:prstGeom prst="rect">
            <a:avLst/>
          </a:prstGeom>
          <a:noFill/>
        </p:spPr>
        <p:txBody>
          <a:bodyPr wrap="square" rtlCol="0">
            <a:spAutoFit/>
          </a:bodyPr>
          <a:lstStyle/>
          <a:p>
            <a:pPr algn="ctr"/>
            <a:r>
              <a:rPr lang="pl-PL" sz="2400" dirty="0" smtClean="0"/>
              <a:t>Jeden z przykładów to tworzenie </a:t>
            </a:r>
            <a:r>
              <a:rPr lang="pl-PL" sz="2400" dirty="0" err="1" smtClean="0"/>
              <a:t>memów</a:t>
            </a:r>
            <a:r>
              <a:rPr lang="pl-PL" sz="2400" dirty="0" smtClean="0"/>
              <a:t> z wybraną strukturą gramatyczną w jeżyku obcym, np. okresami warunkowymi. W tym zadaniu wykorzystujemy obrazy oraz humor – czynniki, które bardziej angażują i tym samym lepiej zapadają w pamięć. W ten sposób, zamiast tylko zapamiętywać regułę tworzenia danego okresu warunkowego, zapamiętujemy przykład, który staje się wzorcem do tworzenia innych, podobnych wypowiedzi.</a:t>
            </a:r>
          </a:p>
          <a:p>
            <a:pPr algn="ctr"/>
            <a:r>
              <a:rPr lang="pl-PL" sz="2400" dirty="0" smtClean="0"/>
              <a:t>Np. </a:t>
            </a:r>
            <a:r>
              <a:rPr lang="pl-PL" sz="2400" dirty="0" err="1" smtClean="0"/>
              <a:t>If</a:t>
            </a:r>
            <a:r>
              <a:rPr lang="pl-PL" sz="2400" dirty="0" smtClean="0"/>
              <a:t> </a:t>
            </a:r>
            <a:r>
              <a:rPr lang="pl-PL" sz="2400" dirty="0" err="1" smtClean="0"/>
              <a:t>the</a:t>
            </a:r>
            <a:r>
              <a:rPr lang="pl-PL" sz="2400" dirty="0" smtClean="0"/>
              <a:t> </a:t>
            </a:r>
            <a:r>
              <a:rPr lang="pl-PL" sz="2400" dirty="0" err="1" smtClean="0"/>
              <a:t>weather</a:t>
            </a:r>
            <a:r>
              <a:rPr lang="pl-PL" sz="2400" dirty="0" smtClean="0"/>
              <a:t> </a:t>
            </a:r>
            <a:r>
              <a:rPr lang="pl-PL" sz="2400" dirty="0" err="1" smtClean="0"/>
              <a:t>is</a:t>
            </a:r>
            <a:r>
              <a:rPr lang="pl-PL" sz="2400" dirty="0" smtClean="0"/>
              <a:t> </a:t>
            </a:r>
            <a:r>
              <a:rPr lang="pl-PL" sz="2400" dirty="0" err="1" smtClean="0"/>
              <a:t>fine</a:t>
            </a:r>
            <a:r>
              <a:rPr lang="pl-PL" sz="2400" dirty="0" smtClean="0"/>
              <a:t> I will go for a walk.</a:t>
            </a:r>
            <a:endParaRPr lang="pl-PL" sz="2400" dirty="0"/>
          </a:p>
        </p:txBody>
      </p:sp>
      <p:sp>
        <p:nvSpPr>
          <p:cNvPr id="4" name="pole tekstowe 3"/>
          <p:cNvSpPr txBox="1"/>
          <p:nvPr/>
        </p:nvSpPr>
        <p:spPr>
          <a:xfrm>
            <a:off x="395536" y="332656"/>
            <a:ext cx="8280920" cy="523220"/>
          </a:xfrm>
          <a:prstGeom prst="rect">
            <a:avLst/>
          </a:prstGeom>
          <a:noFill/>
        </p:spPr>
        <p:txBody>
          <a:bodyPr wrap="square" rtlCol="0">
            <a:spAutoFit/>
          </a:bodyPr>
          <a:lstStyle/>
          <a:p>
            <a:r>
              <a:rPr lang="pl-PL" sz="2800" b="1" dirty="0" err="1" smtClean="0">
                <a:solidFill>
                  <a:srgbClr val="C00000"/>
                </a:solidFill>
              </a:rPr>
              <a:t>Memy</a:t>
            </a:r>
            <a:r>
              <a:rPr lang="pl-PL" sz="2800" b="1" dirty="0" smtClean="0">
                <a:solidFill>
                  <a:srgbClr val="C00000"/>
                </a:solidFill>
              </a:rPr>
              <a:t> gramatyczne</a:t>
            </a:r>
            <a:endParaRPr lang="pl-PL" sz="2800" dirty="0">
              <a:solidFill>
                <a:srgbClr val="C00000"/>
              </a:solidFill>
            </a:endParaRPr>
          </a:p>
        </p:txBody>
      </p:sp>
      <p:pic>
        <p:nvPicPr>
          <p:cNvPr id="22530" name="Picture 2" descr="20+ Best Słońce images | słońce, świeca w słoiku, eksperymenty naukowe dla  dzieci"/>
          <p:cNvPicPr>
            <a:picLocks noChangeAspect="1" noChangeArrowheads="1"/>
          </p:cNvPicPr>
          <p:nvPr/>
        </p:nvPicPr>
        <p:blipFill>
          <a:blip r:embed="rId2" cstate="print"/>
          <a:srcRect/>
          <a:stretch>
            <a:fillRect/>
          </a:stretch>
        </p:blipFill>
        <p:spPr bwMode="auto">
          <a:xfrm>
            <a:off x="4788025" y="5441434"/>
            <a:ext cx="1656184" cy="1416566"/>
          </a:xfrm>
          <a:prstGeom prst="rect">
            <a:avLst/>
          </a:prstGeom>
          <a:noFill/>
        </p:spPr>
      </p:pic>
      <p:pic>
        <p:nvPicPr>
          <p:cNvPr id="22532" name="Picture 4" descr="Polaczek Michał - &quot;Spacer&quot;, rysunek piórkiem."/>
          <p:cNvPicPr>
            <a:picLocks noChangeAspect="1" noChangeArrowheads="1"/>
          </p:cNvPicPr>
          <p:nvPr/>
        </p:nvPicPr>
        <p:blipFill>
          <a:blip r:embed="rId3" cstate="print"/>
          <a:srcRect l="24787" t="21306" r="24091" b="23176"/>
          <a:stretch>
            <a:fillRect/>
          </a:stretch>
        </p:blipFill>
        <p:spPr bwMode="auto">
          <a:xfrm>
            <a:off x="3347864" y="4005064"/>
            <a:ext cx="1584176" cy="22562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9512" y="2333685"/>
            <a:ext cx="8784976" cy="4524315"/>
          </a:xfrm>
          <a:prstGeom prst="rect">
            <a:avLst/>
          </a:prstGeom>
          <a:noFill/>
        </p:spPr>
        <p:txBody>
          <a:bodyPr wrap="square" rtlCol="0">
            <a:spAutoFit/>
          </a:bodyPr>
          <a:lstStyle/>
          <a:p>
            <a:pPr algn="ctr"/>
            <a:r>
              <a:rPr lang="pl-PL" sz="2400" dirty="0" smtClean="0"/>
              <a:t>Tworzenie map myśli (ang. </a:t>
            </a:r>
            <a:r>
              <a:rPr lang="pl-PL" sz="2400" i="1" dirty="0" err="1" smtClean="0"/>
              <a:t>mind</a:t>
            </a:r>
            <a:r>
              <a:rPr lang="pl-PL" sz="2400" i="1" dirty="0" smtClean="0"/>
              <a:t> map</a:t>
            </a:r>
            <a:r>
              <a:rPr lang="pl-PL" sz="2400" dirty="0" smtClean="0"/>
              <a:t>) to notowanie pewnego zagadnienia za pomocą powiązanych ze sobą strzałkami lub liniami i wynikających z siebie słów-kluczy, które wyodrębniamy z tekstu lub wykładu. Sporządzona w ten sposób notatka ma strukturę promienistą, która odwzorowuje ciąg skojarzeń wychodzących od centralnego słowa kluczowego.</a:t>
            </a:r>
          </a:p>
          <a:p>
            <a:pPr algn="ctr"/>
            <a:r>
              <a:rPr lang="pl-PL" sz="2400" dirty="0" smtClean="0"/>
              <a:t>Tradycyjne, linearne notatki, które znamy ze szkoły, nie angażują w wystarczającym stopniu naszego mózgu. W trakcie sporządzania mapy myśli angażujemy nie tylko lewą, ale także prawą półkulę mózgu, używamy pamięci przestrzennej, budujemy system skojarzeń, dzięki czemu łatwiej i szybciej zapamiętujemy informacje oraz później odtwarzamy je z pamięci.</a:t>
            </a:r>
            <a:endParaRPr lang="pl-PL" sz="2400" dirty="0"/>
          </a:p>
        </p:txBody>
      </p:sp>
      <p:sp>
        <p:nvSpPr>
          <p:cNvPr id="4" name="pole tekstowe 3"/>
          <p:cNvSpPr txBox="1"/>
          <p:nvPr/>
        </p:nvSpPr>
        <p:spPr>
          <a:xfrm>
            <a:off x="251520" y="260648"/>
            <a:ext cx="8280920" cy="523220"/>
          </a:xfrm>
          <a:prstGeom prst="rect">
            <a:avLst/>
          </a:prstGeom>
          <a:noFill/>
        </p:spPr>
        <p:txBody>
          <a:bodyPr wrap="square" rtlCol="0">
            <a:spAutoFit/>
          </a:bodyPr>
          <a:lstStyle/>
          <a:p>
            <a:r>
              <a:rPr lang="pl-PL" sz="2800" b="1" dirty="0" smtClean="0">
                <a:solidFill>
                  <a:srgbClr val="C00000"/>
                </a:solidFill>
              </a:rPr>
              <a:t>Mapa myśli (mapa mentalna)</a:t>
            </a:r>
            <a:endParaRPr lang="pl-PL" sz="2800" dirty="0">
              <a:solidFill>
                <a:srgbClr val="C00000"/>
              </a:solidFill>
            </a:endParaRPr>
          </a:p>
        </p:txBody>
      </p:sp>
      <p:pic>
        <p:nvPicPr>
          <p:cNvPr id="23556" name="Picture 4" descr="Mapa myśli, czyli pierwsza notatka przedszkolaka – przedszkoland.pl"/>
          <p:cNvPicPr>
            <a:picLocks noChangeAspect="1" noChangeArrowheads="1"/>
          </p:cNvPicPr>
          <p:nvPr/>
        </p:nvPicPr>
        <p:blipFill>
          <a:blip r:embed="rId2" cstate="print"/>
          <a:srcRect/>
          <a:stretch>
            <a:fillRect/>
          </a:stretch>
        </p:blipFill>
        <p:spPr bwMode="auto">
          <a:xfrm>
            <a:off x="5559206" y="84004"/>
            <a:ext cx="3117249" cy="22648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pa myśli | ZSCKP Sochaczew"/>
          <p:cNvPicPr>
            <a:picLocks noChangeAspect="1" noChangeArrowheads="1"/>
          </p:cNvPicPr>
          <p:nvPr/>
        </p:nvPicPr>
        <p:blipFill>
          <a:blip r:embed="rId2" cstate="print"/>
          <a:srcRect/>
          <a:stretch>
            <a:fillRect/>
          </a:stretch>
        </p:blipFill>
        <p:spPr bwMode="auto">
          <a:xfrm>
            <a:off x="0" y="188640"/>
            <a:ext cx="9143999" cy="65393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764704"/>
            <a:ext cx="8604448" cy="1200329"/>
          </a:xfrm>
          <a:prstGeom prst="rect">
            <a:avLst/>
          </a:prstGeom>
          <a:noFill/>
        </p:spPr>
        <p:txBody>
          <a:bodyPr wrap="square" rtlCol="0">
            <a:spAutoFit/>
          </a:bodyPr>
          <a:lstStyle/>
          <a:p>
            <a:pPr algn="ctr"/>
            <a:r>
              <a:rPr lang="pl-PL" sz="2400" b="1" dirty="0" err="1" smtClean="0"/>
              <a:t>Sketchnoting</a:t>
            </a:r>
            <a:r>
              <a:rPr lang="pl-PL" sz="2400" dirty="0" smtClean="0"/>
              <a:t> to forma wspomagania zapamiętywania poprzez przenoszenie pozyskiwanych informacji do postaci wizualnej w formie różnych ręcznie wykonywanych rysunków, szkiców.</a:t>
            </a:r>
            <a:endParaRPr lang="pl-PL" sz="2400" dirty="0"/>
          </a:p>
        </p:txBody>
      </p:sp>
      <p:sp>
        <p:nvSpPr>
          <p:cNvPr id="4" name="pole tekstowe 3"/>
          <p:cNvSpPr txBox="1"/>
          <p:nvPr/>
        </p:nvSpPr>
        <p:spPr>
          <a:xfrm>
            <a:off x="179512" y="188640"/>
            <a:ext cx="8280920" cy="523220"/>
          </a:xfrm>
          <a:prstGeom prst="rect">
            <a:avLst/>
          </a:prstGeom>
          <a:noFill/>
        </p:spPr>
        <p:txBody>
          <a:bodyPr wrap="square" rtlCol="0">
            <a:spAutoFit/>
          </a:bodyPr>
          <a:lstStyle/>
          <a:p>
            <a:r>
              <a:rPr lang="pl-PL" sz="2800" b="1" dirty="0" smtClean="0">
                <a:solidFill>
                  <a:srgbClr val="C00000"/>
                </a:solidFill>
              </a:rPr>
              <a:t>Notatka rysunkowa (</a:t>
            </a:r>
            <a:r>
              <a:rPr lang="pl-PL" sz="2800" b="1" dirty="0" err="1" smtClean="0">
                <a:solidFill>
                  <a:srgbClr val="C00000"/>
                </a:solidFill>
              </a:rPr>
              <a:t>sketchnoting</a:t>
            </a:r>
            <a:r>
              <a:rPr lang="pl-PL" sz="2800" b="1" dirty="0" smtClean="0">
                <a:solidFill>
                  <a:srgbClr val="C00000"/>
                </a:solidFill>
              </a:rPr>
              <a:t>)</a:t>
            </a:r>
            <a:endParaRPr lang="pl-PL" sz="2800" dirty="0">
              <a:solidFill>
                <a:srgbClr val="C00000"/>
              </a:solidFill>
            </a:endParaRPr>
          </a:p>
        </p:txBody>
      </p:sp>
      <p:pic>
        <p:nvPicPr>
          <p:cNvPr id="6" name="Obraz 5" descr="przeglad i znaczenie ptaków.jpg"/>
          <p:cNvPicPr>
            <a:picLocks noChangeAspect="1"/>
          </p:cNvPicPr>
          <p:nvPr/>
        </p:nvPicPr>
        <p:blipFill>
          <a:blip r:embed="rId2" cstate="print"/>
          <a:stretch>
            <a:fillRect/>
          </a:stretch>
        </p:blipFill>
        <p:spPr>
          <a:xfrm rot="16200000">
            <a:off x="2190805" y="1003180"/>
            <a:ext cx="4851639"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s://abaren.pl/img/kreatywnosc-cytaty.jpg"/>
          <p:cNvPicPr>
            <a:picLocks noChangeAspect="1" noChangeArrowheads="1"/>
          </p:cNvPicPr>
          <p:nvPr/>
        </p:nvPicPr>
        <p:blipFill>
          <a:blip r:embed="rId2" cstate="print"/>
          <a:srcRect/>
          <a:stretch>
            <a:fillRect/>
          </a:stretch>
        </p:blipFill>
        <p:spPr bwMode="auto">
          <a:xfrm>
            <a:off x="0" y="836712"/>
            <a:ext cx="9144000" cy="516941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Kreatywność | Najlepsze Demotywatory, bardzo śmieszne obrazki, głupie memy  i grafiki | RedMik.pl"/>
          <p:cNvPicPr>
            <a:picLocks noChangeAspect="1" noChangeArrowheads="1"/>
          </p:cNvPicPr>
          <p:nvPr/>
        </p:nvPicPr>
        <p:blipFill>
          <a:blip r:embed="rId2" cstate="print"/>
          <a:srcRect/>
          <a:stretch>
            <a:fillRect/>
          </a:stretch>
        </p:blipFill>
        <p:spPr bwMode="auto">
          <a:xfrm>
            <a:off x="683568" y="548680"/>
            <a:ext cx="7895811" cy="4536504"/>
          </a:xfrm>
          <a:prstGeom prst="rect">
            <a:avLst/>
          </a:prstGeom>
          <a:noFill/>
        </p:spPr>
      </p:pic>
      <p:sp>
        <p:nvSpPr>
          <p:cNvPr id="3" name="pole tekstowe 2"/>
          <p:cNvSpPr txBox="1"/>
          <p:nvPr/>
        </p:nvSpPr>
        <p:spPr>
          <a:xfrm>
            <a:off x="3275856" y="6021288"/>
            <a:ext cx="2952328" cy="461665"/>
          </a:xfrm>
          <a:prstGeom prst="rect">
            <a:avLst/>
          </a:prstGeom>
          <a:noFill/>
        </p:spPr>
        <p:txBody>
          <a:bodyPr wrap="square" rtlCol="0">
            <a:spAutoFit/>
          </a:bodyPr>
          <a:lstStyle/>
          <a:p>
            <a:r>
              <a:rPr lang="pl-PL" sz="2400" b="1" dirty="0" smtClean="0">
                <a:solidFill>
                  <a:srgbClr val="C00000"/>
                </a:solidFill>
              </a:rPr>
              <a:t>Dziękuję za uwagę </a:t>
            </a:r>
            <a:r>
              <a:rPr lang="pl-PL" sz="2400" b="1" dirty="0" smtClean="0">
                <a:solidFill>
                  <a:srgbClr val="C00000"/>
                </a:solidFill>
                <a:sym typeface="Wingdings" pitchFamily="2" charset="2"/>
              </a:rPr>
              <a:t></a:t>
            </a:r>
            <a:endParaRPr lang="pl-PL" sz="2400"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9512" y="188640"/>
            <a:ext cx="7272808" cy="584775"/>
          </a:xfrm>
          <a:prstGeom prst="rect">
            <a:avLst/>
          </a:prstGeom>
          <a:noFill/>
        </p:spPr>
        <p:txBody>
          <a:bodyPr wrap="square" rtlCol="0">
            <a:spAutoFit/>
          </a:bodyPr>
          <a:lstStyle/>
          <a:p>
            <a:r>
              <a:rPr lang="pl-PL" sz="3200" b="1" dirty="0" smtClean="0">
                <a:solidFill>
                  <a:srgbClr val="C00000"/>
                </a:solidFill>
              </a:rPr>
              <a:t>Czym jest kreatywność?</a:t>
            </a:r>
            <a:endParaRPr lang="pl-PL" sz="3200" b="1" dirty="0">
              <a:solidFill>
                <a:srgbClr val="C00000"/>
              </a:solidFill>
            </a:endParaRPr>
          </a:p>
        </p:txBody>
      </p:sp>
      <p:sp>
        <p:nvSpPr>
          <p:cNvPr id="3" name="pole tekstowe 2"/>
          <p:cNvSpPr txBox="1"/>
          <p:nvPr/>
        </p:nvSpPr>
        <p:spPr>
          <a:xfrm>
            <a:off x="611560" y="836712"/>
            <a:ext cx="7992888" cy="2677656"/>
          </a:xfrm>
          <a:prstGeom prst="rect">
            <a:avLst/>
          </a:prstGeom>
          <a:noFill/>
        </p:spPr>
        <p:txBody>
          <a:bodyPr wrap="square" rtlCol="0">
            <a:spAutoFit/>
          </a:bodyPr>
          <a:lstStyle/>
          <a:p>
            <a:pPr algn="ctr"/>
            <a:r>
              <a:rPr lang="pl-PL" sz="2400" b="1" dirty="0" smtClean="0"/>
              <a:t>Kreatywność</a:t>
            </a:r>
            <a:r>
              <a:rPr lang="pl-PL" sz="2400" dirty="0" smtClean="0"/>
              <a:t> to zdolność do tworzenia nowych rozwiązań. Jednocześnie jest procesem umysłowym, który skutkuje powstaniem nowych koncepcji, idei lub nowych skojarzeń. Kreatywność odnosi się do uruchomienia nowych perspektyw oraz do tworzenia nowych możliwości. To proces rozwijania i przedstawienia nowatorskich pomysłów w celu zaspokojenia potrzeb lub rozwiązania problemów. </a:t>
            </a:r>
            <a:endParaRPr lang="pl-PL" sz="2400" dirty="0"/>
          </a:p>
        </p:txBody>
      </p:sp>
      <p:pic>
        <p:nvPicPr>
          <p:cNvPr id="2050" name="Picture 2" descr="Kreatywność w pracy - postawnaswoim.pl"/>
          <p:cNvPicPr>
            <a:picLocks noChangeAspect="1" noChangeArrowheads="1"/>
          </p:cNvPicPr>
          <p:nvPr/>
        </p:nvPicPr>
        <p:blipFill>
          <a:blip r:embed="rId2" cstate="print"/>
          <a:srcRect/>
          <a:stretch>
            <a:fillRect/>
          </a:stretch>
        </p:blipFill>
        <p:spPr bwMode="auto">
          <a:xfrm>
            <a:off x="2051720" y="3600450"/>
            <a:ext cx="4876800" cy="32575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k rozwijać swoją kreatywność? 10 skutecznych sposobów na zwiększenie  kreatywności w życiu i biznesie. - Kalendarz Biznesowy"/>
          <p:cNvPicPr>
            <a:picLocks noChangeAspect="1" noChangeArrowheads="1"/>
          </p:cNvPicPr>
          <p:nvPr/>
        </p:nvPicPr>
        <p:blipFill>
          <a:blip r:embed="rId2" cstate="print"/>
          <a:srcRect/>
          <a:stretch>
            <a:fillRect/>
          </a:stretch>
        </p:blipFill>
        <p:spPr bwMode="auto">
          <a:xfrm>
            <a:off x="1115616" y="0"/>
            <a:ext cx="6858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692696"/>
            <a:ext cx="9144000" cy="2215991"/>
          </a:xfrm>
          <a:prstGeom prst="rect">
            <a:avLst/>
          </a:prstGeom>
          <a:noFill/>
        </p:spPr>
        <p:txBody>
          <a:bodyPr wrap="square" rtlCol="0">
            <a:spAutoFit/>
          </a:bodyPr>
          <a:lstStyle/>
          <a:p>
            <a:pPr algn="ctr"/>
            <a:r>
              <a:rPr lang="pl-PL" sz="2400" dirty="0" smtClean="0"/>
              <a:t>Twórcze myślenie wymaga oryginalności tzw. „wyjścia poza schemat„.</a:t>
            </a:r>
          </a:p>
          <a:p>
            <a:pPr algn="ctr"/>
            <a:r>
              <a:rPr lang="pl-PL" sz="2400" dirty="0" smtClean="0"/>
              <a:t>Bez twórczości nie byłoby postępu, innowacji oraz wynalazków. Zabrakłoby artystycznego wyrazu, muzycznych czy plastycznych dzieł sztuki, z którymi twórczość nam się kojarzy – ale nie tylko. Setki dziedzin życia by się nie rozwijały, pozostałyby niezmienione. </a:t>
            </a:r>
          </a:p>
          <a:p>
            <a:endParaRPr lang="pl-PL" dirty="0"/>
          </a:p>
        </p:txBody>
      </p:sp>
      <p:pic>
        <p:nvPicPr>
          <p:cNvPr id="21508" name="Picture 4" descr="LENOVO ThinkBook 14 IIL i5-1035G1 8GB 256GB SSD W10P Laptop - ceny i opinie  w Media Expert"/>
          <p:cNvPicPr>
            <a:picLocks noChangeAspect="1" noChangeArrowheads="1"/>
          </p:cNvPicPr>
          <p:nvPr/>
        </p:nvPicPr>
        <p:blipFill>
          <a:blip r:embed="rId2" cstate="print"/>
          <a:srcRect/>
          <a:stretch>
            <a:fillRect/>
          </a:stretch>
        </p:blipFill>
        <p:spPr bwMode="auto">
          <a:xfrm>
            <a:off x="6444208" y="3573016"/>
            <a:ext cx="1944216" cy="1944216"/>
          </a:xfrm>
          <a:prstGeom prst="rect">
            <a:avLst/>
          </a:prstGeom>
          <a:noFill/>
        </p:spPr>
      </p:pic>
      <p:sp>
        <p:nvSpPr>
          <p:cNvPr id="21510" name="AutoShape 6" descr="Mona Lisa – Wikipedia, wolna encyklopedia"/>
          <p:cNvSpPr>
            <a:spLocks noChangeAspect="1" noChangeArrowheads="1"/>
          </p:cNvSpPr>
          <p:nvPr/>
        </p:nvSpPr>
        <p:spPr bwMode="auto">
          <a:xfrm>
            <a:off x="155575" y="-1020763"/>
            <a:ext cx="1428750" cy="2133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1512" name="Picture 8" descr="Ilustracja"/>
          <p:cNvPicPr>
            <a:picLocks noChangeAspect="1" noChangeArrowheads="1"/>
          </p:cNvPicPr>
          <p:nvPr/>
        </p:nvPicPr>
        <p:blipFill>
          <a:blip r:embed="rId3" cstate="print"/>
          <a:srcRect/>
          <a:stretch>
            <a:fillRect/>
          </a:stretch>
        </p:blipFill>
        <p:spPr bwMode="auto">
          <a:xfrm>
            <a:off x="827584" y="3429000"/>
            <a:ext cx="1533525" cy="2286001"/>
          </a:xfrm>
          <a:prstGeom prst="rect">
            <a:avLst/>
          </a:prstGeom>
          <a:noFill/>
        </p:spPr>
      </p:pic>
      <p:pic>
        <p:nvPicPr>
          <p:cNvPr id="21514" name="Picture 10" descr="partytura - Karmel.pl"/>
          <p:cNvPicPr>
            <a:picLocks noChangeAspect="1" noChangeArrowheads="1"/>
          </p:cNvPicPr>
          <p:nvPr/>
        </p:nvPicPr>
        <p:blipFill>
          <a:blip r:embed="rId4" cstate="print"/>
          <a:srcRect/>
          <a:stretch>
            <a:fillRect/>
          </a:stretch>
        </p:blipFill>
        <p:spPr bwMode="auto">
          <a:xfrm>
            <a:off x="2771800" y="3429000"/>
            <a:ext cx="3384376" cy="22562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AutoShape 6" descr="Mona Lisa – Wikipedia, wolna encyklopedia"/>
          <p:cNvSpPr>
            <a:spLocks noChangeAspect="1" noChangeArrowheads="1"/>
          </p:cNvSpPr>
          <p:nvPr/>
        </p:nvSpPr>
        <p:spPr bwMode="auto">
          <a:xfrm>
            <a:off x="155575" y="-1020763"/>
            <a:ext cx="1428750" cy="21336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1516" name="Picture 12" descr="BESTY.pl"/>
          <p:cNvPicPr>
            <a:picLocks noChangeAspect="1" noChangeArrowheads="1"/>
          </p:cNvPicPr>
          <p:nvPr/>
        </p:nvPicPr>
        <p:blipFill>
          <a:blip r:embed="rId2" cstate="print"/>
          <a:srcRect/>
          <a:stretch>
            <a:fillRect/>
          </a:stretch>
        </p:blipFill>
        <p:spPr bwMode="auto">
          <a:xfrm>
            <a:off x="1403648" y="96807"/>
            <a:ext cx="6408713" cy="676119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Kreatywność to przekraczanie granic – Zwierciadlo.pl"/>
          <p:cNvPicPr>
            <a:picLocks noChangeAspect="1" noChangeArrowheads="1"/>
          </p:cNvPicPr>
          <p:nvPr/>
        </p:nvPicPr>
        <p:blipFill>
          <a:blip r:embed="rId2" cstate="print"/>
          <a:srcRect l="9139" r="10861" b="1639"/>
          <a:stretch>
            <a:fillRect/>
          </a:stretch>
        </p:blipFill>
        <p:spPr bwMode="auto">
          <a:xfrm>
            <a:off x="0" y="0"/>
            <a:ext cx="9144000" cy="6858000"/>
          </a:xfrm>
          <a:prstGeom prst="rect">
            <a:avLst/>
          </a:prstGeom>
          <a:noFill/>
        </p:spPr>
      </p:pic>
      <p:sp>
        <p:nvSpPr>
          <p:cNvPr id="2" name="pole tekstowe 1"/>
          <p:cNvSpPr txBox="1"/>
          <p:nvPr/>
        </p:nvSpPr>
        <p:spPr>
          <a:xfrm>
            <a:off x="323528" y="2708920"/>
            <a:ext cx="8496944" cy="1200329"/>
          </a:xfrm>
          <a:prstGeom prst="rect">
            <a:avLst/>
          </a:prstGeom>
          <a:solidFill>
            <a:schemeClr val="bg1"/>
          </a:solidFill>
        </p:spPr>
        <p:txBody>
          <a:bodyPr wrap="square" rtlCol="0">
            <a:spAutoFit/>
          </a:bodyPr>
          <a:lstStyle/>
          <a:p>
            <a:pPr algn="ctr"/>
            <a:r>
              <a:rPr lang="pl-PL" sz="2400" dirty="0" smtClean="0"/>
              <a:t>Twórcze myślenie i kreatywność są cechami wrodzonymi, właściwymi dla każdego z nas. Każdy jest kreatywny, ale nie każdy posiada wystarczającą wiedzę, by tę kreatywność wykorzystać.</a:t>
            </a:r>
            <a:endParaRPr lang="pl-PL"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67544" y="332656"/>
            <a:ext cx="8136904" cy="6340778"/>
          </a:xfrm>
          <a:prstGeom prst="rect">
            <a:avLst/>
          </a:prstGeom>
          <a:noFill/>
        </p:spPr>
        <p:txBody>
          <a:bodyPr wrap="square" rtlCol="0">
            <a:spAutoFit/>
          </a:bodyPr>
          <a:lstStyle/>
          <a:p>
            <a:r>
              <a:rPr lang="pl-PL" sz="2800" dirty="0" smtClean="0"/>
              <a:t>Kreatywność można wyćwiczyć, np.:</a:t>
            </a:r>
          </a:p>
          <a:p>
            <a:endParaRPr lang="pl-PL" sz="2800" dirty="0"/>
          </a:p>
          <a:p>
            <a:pPr marL="342900" indent="-342900">
              <a:buAutoNum type="arabicPeriod"/>
            </a:pPr>
            <a:r>
              <a:rPr lang="pl-PL" sz="2800" dirty="0" smtClean="0"/>
              <a:t>Wymyślanie jak największej liczby zastosowań jakiegoś przedmiotu, np.  spinacza biurowego.</a:t>
            </a:r>
          </a:p>
          <a:p>
            <a:pPr marL="342900" indent="-342900">
              <a:buAutoNum type="arabicPeriod"/>
            </a:pPr>
            <a:r>
              <a:rPr lang="pl-PL" sz="2800" dirty="0" smtClean="0"/>
              <a:t>Czytanie rozbudza wyobraźnię, a więc także kreatywność. Podczas czytania (nieważne, czy jest to powieść, czy artykuł popularnonaukowy) należy zamieniać słowa w obrazy w głowie, a im bardziej będą szczegółowe, tym lepszy trening dla mózgu.</a:t>
            </a:r>
          </a:p>
          <a:p>
            <a:pPr marL="342900" indent="-342900">
              <a:buAutoNum type="arabicPeriod"/>
            </a:pPr>
            <a:r>
              <a:rPr lang="pl-PL" sz="2800" dirty="0" smtClean="0"/>
              <a:t>Odpowiadanie na pytania, np. </a:t>
            </a:r>
            <a:r>
              <a:rPr lang="pl-PL" sz="2800" dirty="0"/>
              <a:t>c</a:t>
            </a:r>
            <a:r>
              <a:rPr lang="pl-PL" sz="2800" dirty="0" smtClean="0"/>
              <a:t>o by było, gdyby na całym świecie na minutę zabrakło prądu?</a:t>
            </a:r>
          </a:p>
          <a:p>
            <a:pPr marL="342900" indent="-342900">
              <a:buAutoNum type="arabicPeriod"/>
            </a:pPr>
            <a:r>
              <a:rPr lang="pl-PL" sz="2800" dirty="0" smtClean="0"/>
              <a:t>Rysunki, np. narysuj na kartce 10 okręgów, a następnie udekoruj je tak, aby każda świąteczna bombka była inna.</a:t>
            </a:r>
            <a:endParaRPr lang="pl-PL"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9512" y="908720"/>
            <a:ext cx="8784976" cy="3108543"/>
          </a:xfrm>
          <a:prstGeom prst="rect">
            <a:avLst/>
          </a:prstGeom>
          <a:noFill/>
        </p:spPr>
        <p:txBody>
          <a:bodyPr wrap="square" rtlCol="0">
            <a:spAutoFit/>
          </a:bodyPr>
          <a:lstStyle/>
          <a:p>
            <a:pPr algn="ctr"/>
            <a:r>
              <a:rPr lang="pl-PL" sz="2800" dirty="0" smtClean="0"/>
              <a:t>Aby uczyć się skuteczniej, warto korzystać z mnemotechnik, czyli strategii wykorzystujących kreatywne myślenie do nauki. Stosując te techniki, uaktywniamy zarówno lewą (analityczną), jak i prawą (twórczą) półkulę mózgu. Dzięki temu przyswajany materiał lepiej zapada w pamięć oraz łatwiej go przywołać. Mnemotechniki często opierają się na wyobraźni, wizualizacjach i skojarzeniach. </a:t>
            </a:r>
            <a:endParaRPr lang="pl-PL" sz="2800" dirty="0"/>
          </a:p>
        </p:txBody>
      </p:sp>
      <p:sp>
        <p:nvSpPr>
          <p:cNvPr id="3" name="pole tekstowe 2"/>
          <p:cNvSpPr txBox="1"/>
          <p:nvPr/>
        </p:nvSpPr>
        <p:spPr>
          <a:xfrm>
            <a:off x="179512" y="260648"/>
            <a:ext cx="8964488" cy="523220"/>
          </a:xfrm>
          <a:prstGeom prst="rect">
            <a:avLst/>
          </a:prstGeom>
          <a:noFill/>
        </p:spPr>
        <p:txBody>
          <a:bodyPr wrap="square" rtlCol="0">
            <a:spAutoFit/>
          </a:bodyPr>
          <a:lstStyle/>
          <a:p>
            <a:r>
              <a:rPr lang="pl-PL" sz="2800" b="1" dirty="0" smtClean="0">
                <a:solidFill>
                  <a:srgbClr val="C00000"/>
                </a:solidFill>
              </a:rPr>
              <a:t>W jaki sposób kreatywność pomaga w skutecznej nauce? </a:t>
            </a:r>
            <a:endParaRPr lang="pl-PL" sz="2800" b="1" dirty="0">
              <a:solidFill>
                <a:srgbClr val="C00000"/>
              </a:solidFill>
            </a:endParaRPr>
          </a:p>
        </p:txBody>
      </p:sp>
      <p:pic>
        <p:nvPicPr>
          <p:cNvPr id="18434" name="Picture 2" descr="https://lh3.googleusercontent.com/proxy/eKrdxdeOozyqXl9N_CcFmZOuI6g5judJCMJGoHANo8b1UrAvb9EBCvplmXhzubKtxstvide8HbU7ABmtagIfLNL1xFJOMDp6Q7_TNOOUqDir3MngwV4uxw"/>
          <p:cNvPicPr>
            <a:picLocks noChangeAspect="1" noChangeArrowheads="1"/>
          </p:cNvPicPr>
          <p:nvPr/>
        </p:nvPicPr>
        <p:blipFill>
          <a:blip r:embed="rId2" cstate="print"/>
          <a:srcRect/>
          <a:stretch>
            <a:fillRect/>
          </a:stretch>
        </p:blipFill>
        <p:spPr bwMode="auto">
          <a:xfrm>
            <a:off x="1979712" y="4077072"/>
            <a:ext cx="4876800" cy="25622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87624" y="5013176"/>
            <a:ext cx="6624736" cy="1077218"/>
          </a:xfrm>
          <a:prstGeom prst="rect">
            <a:avLst/>
          </a:prstGeom>
          <a:noFill/>
        </p:spPr>
        <p:txBody>
          <a:bodyPr wrap="square" rtlCol="0">
            <a:spAutoFit/>
          </a:bodyPr>
          <a:lstStyle/>
          <a:p>
            <a:pPr algn="ctr"/>
            <a:r>
              <a:rPr lang="pl-PL" sz="3200" b="1" dirty="0" smtClean="0">
                <a:solidFill>
                  <a:srgbClr val="C00000"/>
                </a:solidFill>
              </a:rPr>
              <a:t>Przykładowe strategie wykorzystujące kreatywne myślenie do nauki:</a:t>
            </a:r>
            <a:endParaRPr lang="pl-PL" sz="3200" b="1" dirty="0">
              <a:solidFill>
                <a:srgbClr val="C00000"/>
              </a:solidFill>
            </a:endParaRPr>
          </a:p>
        </p:txBody>
      </p:sp>
      <p:pic>
        <p:nvPicPr>
          <p:cNvPr id="28674" name="Picture 2" descr="Mnemotechnika - pałac pamięci, akronimy i inne techniki zapamiętywania -  Lepsza Pamięć"/>
          <p:cNvPicPr>
            <a:picLocks noChangeAspect="1" noChangeArrowheads="1"/>
          </p:cNvPicPr>
          <p:nvPr/>
        </p:nvPicPr>
        <p:blipFill>
          <a:blip r:embed="rId2" cstate="print"/>
          <a:srcRect/>
          <a:stretch>
            <a:fillRect/>
          </a:stretch>
        </p:blipFill>
        <p:spPr bwMode="auto">
          <a:xfrm>
            <a:off x="0" y="0"/>
            <a:ext cx="9177824" cy="4513684"/>
          </a:xfrm>
          <a:prstGeom prst="rect">
            <a:avLst/>
          </a:prstGeom>
          <a:noFill/>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552</Words>
  <Application>Microsoft Office PowerPoint</Application>
  <PresentationFormat>Pokaz na ekranie (4:3)</PresentationFormat>
  <Paragraphs>32</Paragraphs>
  <Slides>17</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17</vt:i4>
      </vt:variant>
    </vt:vector>
  </HeadingPairs>
  <TitlesOfParts>
    <vt:vector size="21" baseType="lpstr">
      <vt:lpstr>Arial</vt:lpstr>
      <vt:lpstr>Calibri</vt:lpstr>
      <vt:lpstr>Wingdings</vt:lpstr>
      <vt:lpstr>Motyw pakietu Office</vt:lpstr>
      <vt:lpstr>KREATYWNOŚĆ A SKUTECZNA NAUKA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KREATYWNOŚĆ A SKUTECZNA NAUKA</dc:title>
  <dc:creator>Agata</dc:creator>
  <cp:lastModifiedBy>Win8.1</cp:lastModifiedBy>
  <cp:revision>14</cp:revision>
  <dcterms:created xsi:type="dcterms:W3CDTF">2020-11-22T13:46:46Z</dcterms:created>
  <dcterms:modified xsi:type="dcterms:W3CDTF">2020-11-30T17:44:41Z</dcterms:modified>
</cp:coreProperties>
</file>